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notesMasterIdLst>
    <p:notesMasterId r:id="rId1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65" r:id="rId15"/>
    <p:sldId id="278" r:id="rId1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8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57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5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1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4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0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49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9050" y="1"/>
            <a:ext cx="14020572" cy="7905750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1" y="5138709"/>
            <a:ext cx="13595108" cy="243461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1"/>
            <a:ext cx="10463495" cy="548252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94160" y="351980"/>
            <a:ext cx="13640539" cy="6902165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069442" y="795187"/>
            <a:ext cx="11706224" cy="3319834"/>
          </a:xfrm>
        </p:spPr>
        <p:txBody>
          <a:bodyPr anchor="b">
            <a:normAutofit/>
          </a:bodyPr>
          <a:lstStyle>
            <a:lvl1pPr algn="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179675" y="4206251"/>
            <a:ext cx="11706224" cy="660400"/>
          </a:xfrm>
        </p:spPr>
        <p:txBody>
          <a:bodyPr anchor="t">
            <a:noAutofit/>
          </a:bodyPr>
          <a:lstStyle>
            <a:lvl1pPr marL="0" indent="0" algn="r">
              <a:buNone/>
              <a:defRPr sz="336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5938250" y="5494156"/>
            <a:ext cx="7372384" cy="1395734"/>
          </a:xfrm>
        </p:spPr>
        <p:txBody>
          <a:bodyPr/>
          <a:lstStyle>
            <a:lvl1pPr algn="ctr">
              <a:defRPr sz="648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6672" y="5859629"/>
            <a:ext cx="4856687" cy="1434646"/>
          </a:xfrm>
        </p:spPr>
        <p:txBody>
          <a:bodyPr vert="horz" lIns="91440" tIns="45720" rIns="91440" bIns="45720" rtlCol="0" anchor="ctr"/>
          <a:lstStyle>
            <a:lvl1pPr algn="r">
              <a:defRPr lang="en-US" sz="648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11822110" y="4599178"/>
            <a:ext cx="1088623" cy="598164"/>
          </a:xfrm>
        </p:spPr>
        <p:txBody>
          <a:bodyPr/>
          <a:lstStyle>
            <a:lvl1pPr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5065662" y="6133627"/>
            <a:ext cx="618463" cy="618463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6703464"/>
      </p:ext>
    </p:extLst>
  </p:cSld>
  <p:clrMapOvr>
    <a:masterClrMapping/>
  </p:clrMapOvr>
  <p:transition spd="med">
    <p:wip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927600"/>
            <a:ext cx="12473650" cy="706615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2962" y="822959"/>
            <a:ext cx="12471016" cy="3833884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36" y="5643508"/>
            <a:ext cx="12473674" cy="818966"/>
          </a:xfrm>
        </p:spPr>
        <p:txBody>
          <a:bodyPr anchor="t"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24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822960"/>
            <a:ext cx="12476282" cy="3833884"/>
          </a:xfrm>
        </p:spPr>
        <p:txBody>
          <a:bodyPr anchor="ctr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35" y="4927600"/>
            <a:ext cx="12473675" cy="15283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598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078" y="822960"/>
            <a:ext cx="11430024" cy="3500045"/>
          </a:xfrm>
        </p:spPr>
        <p:txBody>
          <a:bodyPr anchor="ctr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60317" y="4332038"/>
            <a:ext cx="10401547" cy="453322"/>
          </a:xfrm>
        </p:spPr>
        <p:txBody>
          <a:bodyPr anchor="t">
            <a:normAutofit/>
          </a:bodyPr>
          <a:lstStyle>
            <a:lvl1pPr marL="0" indent="0" algn="r"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927601"/>
            <a:ext cx="12476258" cy="15219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2961" y="10711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67700" y="350739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00831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068625"/>
            <a:ext cx="12473648" cy="3014202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5096962"/>
            <a:ext cx="12473648" cy="1368773"/>
          </a:xfrm>
        </p:spPr>
        <p:txBody>
          <a:bodyPr anchor="t"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431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2963" y="822961"/>
            <a:ext cx="12473647" cy="138235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2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62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1546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081545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24456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24456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42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2961" y="822961"/>
            <a:ext cx="12476258" cy="138235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30208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2936" y="2476075"/>
            <a:ext cx="3972154" cy="1844070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30208" y="5267145"/>
            <a:ext cx="3972154" cy="1182359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4892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083199" y="2476075"/>
            <a:ext cx="3972154" cy="184228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83199" y="5267143"/>
            <a:ext cx="3972154" cy="118236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22733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22583" y="2476073"/>
            <a:ext cx="3972154" cy="184463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2583" y="5267141"/>
            <a:ext cx="3972154" cy="118236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795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22961" y="2476075"/>
            <a:ext cx="12473648" cy="397342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127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79035" y="822961"/>
            <a:ext cx="2717575" cy="562654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22961" y="822961"/>
            <a:ext cx="9485317" cy="56265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7155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140854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23224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22961" y="2476076"/>
            <a:ext cx="12473648" cy="3973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658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073407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822961"/>
            <a:ext cx="12473648" cy="3832184"/>
          </a:xfrm>
        </p:spPr>
        <p:txBody>
          <a:bodyPr anchor="b">
            <a:normAutofit/>
          </a:bodyPr>
          <a:lstStyle>
            <a:lvl1pPr algn="l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4490720"/>
            <a:ext cx="12473648" cy="1967537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6834"/>
      </p:ext>
    </p:extLst>
  </p:cSld>
  <p:clrMapOvr>
    <a:masterClrMapping/>
  </p:clrMapOvr>
  <p:transition spd="med">
    <p:wip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22961" y="822960"/>
            <a:ext cx="12476258" cy="13897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2476076"/>
            <a:ext cx="6106457" cy="3973427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192765" y="2476076"/>
            <a:ext cx="6103846" cy="3973427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28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22962" y="822960"/>
            <a:ext cx="12473648" cy="13897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027" y="2476075"/>
            <a:ext cx="5827390" cy="8159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2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822963" y="3434080"/>
            <a:ext cx="6106454" cy="301542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830" y="2476075"/>
            <a:ext cx="5837389" cy="8159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2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192763" y="3434080"/>
            <a:ext cx="6106456" cy="301542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20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45543"/>
      </p:ext>
    </p:extLst>
  </p:cSld>
  <p:clrMapOvr>
    <a:masterClrMapping/>
  </p:clrMapOvr>
  <p:transition spd="med">
    <p:wip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27242"/>
      </p:ext>
    </p:extLst>
  </p:cSld>
  <p:clrMapOvr>
    <a:masterClrMapping/>
  </p:clrMapOvr>
  <p:transition spd="med">
    <p:wip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72" y="822960"/>
            <a:ext cx="4952232" cy="2427902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55359" y="822961"/>
            <a:ext cx="7241250" cy="56265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371" y="3250863"/>
            <a:ext cx="4952233" cy="319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731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22960"/>
            <a:ext cx="7614362" cy="2427902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78835" y="0"/>
            <a:ext cx="4317775" cy="608584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2" y="3250863"/>
            <a:ext cx="7614361" cy="28349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91162"/>
      </p:ext>
    </p:extLst>
  </p:cSld>
  <p:clrMapOvr>
    <a:masterClrMapping/>
  </p:clrMapOvr>
  <p:transition spd="med">
    <p:wip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30476" y="1"/>
            <a:ext cx="14406420" cy="7972897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1" y="822961"/>
            <a:ext cx="12476258" cy="1382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476076"/>
            <a:ext cx="12476260" cy="3973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57700" y="6908801"/>
            <a:ext cx="4541520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2" y="6908801"/>
            <a:ext cx="6599663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4545" y="6908801"/>
            <a:ext cx="1088623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8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</p:sldLayoutIdLst>
  <p:transition spd="med">
    <p:wipe/>
  </p:transition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76679"/>
            <a:ext cx="746846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Báo cáo Giữa kỳ - Phương pháp Phát triển Phần mềm Hướng đối tượng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812" y="31422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</a:t>
            </a:r>
            <a:r>
              <a:rPr lang="en-US" sz="230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dựng</a:t>
            </a:r>
            <a:r>
              <a:rPr lang="en-US" sz="2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2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ứng dụng</a:t>
            </a:r>
            <a:r>
              <a:rPr lang="en-US" sz="2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Quản lý Công việc Cá nhân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05836" y="4060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Giảng viên hướng dẫn: ThS. Phạm Trọng Huynh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24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Nhóm 14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66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Nguyễn Hoàng Tiến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Đạt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-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1150080010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08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Đặng Minh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Nhật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-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1150080029</a:t>
            </a:r>
            <a:endParaRPr lang="en-US" sz="1750" dirty="0"/>
          </a:p>
        </p:txBody>
      </p:sp>
    </p:spTree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cột mốc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0A4F31-56F1-E5BE-3CBF-B5FBA7A3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9553"/>
            <a:ext cx="7176374" cy="5534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F2A79C-DDB9-05E5-784C-0CD297DE6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717" y="879553"/>
            <a:ext cx="7176373" cy="55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746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dự án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02E439-4D71-5286-D9F5-0560608F6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9013"/>
            <a:ext cx="7125479" cy="5495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FF2939-E596-2CD6-FC9A-6BF133D58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5853" y="1069013"/>
            <a:ext cx="7125481" cy="54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9772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Xem bằng chế độ tối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FF4C5-0C38-92FC-562C-59D78A690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40" y="894873"/>
            <a:ext cx="5063532" cy="3904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E3AFAA-CF3A-4E4D-1D22-B01A6188F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894873"/>
            <a:ext cx="5141399" cy="396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B8E1D1-747D-568F-2E5B-21E74247A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41" y="4365501"/>
            <a:ext cx="5063532" cy="3904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4EEE4F-8EAC-020C-3EF2-DEAA3EB37B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3948936"/>
            <a:ext cx="5141399" cy="39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82852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latin typeface="Arial(Body)"/>
              </a:rPr>
              <a:t>4.Demo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</p:spTree>
    <p:extLst>
      <p:ext uri="{BB962C8B-B14F-4D97-AF65-F5344CB8AC3E}">
        <p14:creationId xmlns:p14="http://schemas.microsoft.com/office/powerpoint/2010/main" val="559442075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04" y="0"/>
            <a:ext cx="8072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5. Kết luận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06704" y="10489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Đã hoàn thành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06704" y="1956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thành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công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ứng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dụng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đơn giản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với đầy đủ chức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năng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thêm xóa sửa.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06703" y="2412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Triển khai các tính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năng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: lịch biểu màu sắc, quản lý project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linh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hoạt, bộ lọc dự án.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59732" y="345536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Hướng phát triển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659732" y="4362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Tính năng hợp tác: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Cho phép chia sẻ dự án và giao việc.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59732" y="4804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Thông báo: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Tích hợp thông báo đẩy (push notifications) cho các nhắc nhở.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59732" y="5246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Báo cáo &amp; Thống kê: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Xây dựng dashboard trực quan hóa tiến độ.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59732" y="5689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Hoàn thiện Mobile App: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Tối ưu hóa giao diện cho thiết bị di động.</a:t>
            </a:r>
            <a:endParaRPr lang="en-US" sz="17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D9D67109-C466-0158-0F14-3A76724B0AB6}"/>
              </a:ext>
            </a:extLst>
          </p:cNvPr>
          <p:cNvSpPr/>
          <p:nvPr/>
        </p:nvSpPr>
        <p:spPr>
          <a:xfrm>
            <a:off x="659731" y="6131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vi-VN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Xác thực người dùng: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gửi email xác thực thông tin và đổi mật khẩu</a:t>
            </a:r>
            <a:endParaRPr lang="en-US" sz="17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638B81C-6DAA-CEB1-2A35-3438DD44FED1}"/>
              </a:ext>
            </a:extLst>
          </p:cNvPr>
          <p:cNvSpPr/>
          <p:nvPr/>
        </p:nvSpPr>
        <p:spPr>
          <a:xfrm>
            <a:off x="706704" y="2912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Lưu thông tin theo từng người dùng.</a:t>
            </a:r>
            <a:endParaRPr lang="en-US" sz="1750" dirty="0"/>
          </a:p>
        </p:txBody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E5AEA8-7457-5B05-87CC-80775D7D4944}"/>
              </a:ext>
            </a:extLst>
          </p:cNvPr>
          <p:cNvSpPr/>
          <p:nvPr/>
        </p:nvSpPr>
        <p:spPr>
          <a:xfrm>
            <a:off x="1272808" y="2542793"/>
            <a:ext cx="11910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Cảm ơn thầy và các bạn đã lắng nghe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083151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141F3-DA93-09BF-4227-CEC4A52ED657}"/>
              </a:ext>
            </a:extLst>
          </p:cNvPr>
          <p:cNvSpPr/>
          <p:nvPr/>
        </p:nvSpPr>
        <p:spPr>
          <a:xfrm>
            <a:off x="664028" y="1436914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1.Giới thiệu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8A1541-983C-7FF2-A3B7-A66B2D4F334F}"/>
              </a:ext>
            </a:extLst>
          </p:cNvPr>
          <p:cNvSpPr/>
          <p:nvPr/>
        </p:nvSpPr>
        <p:spPr>
          <a:xfrm>
            <a:off x="8104413" y="3995056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5.Kết luận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CF03AA-F88E-AAC4-DDA4-501FE2ADEB65}"/>
              </a:ext>
            </a:extLst>
          </p:cNvPr>
          <p:cNvSpPr/>
          <p:nvPr/>
        </p:nvSpPr>
        <p:spPr>
          <a:xfrm>
            <a:off x="2122714" y="3995057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4.Demo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CF5651-FB68-132B-7C83-F90C73A9726A}"/>
              </a:ext>
            </a:extLst>
          </p:cNvPr>
          <p:cNvSpPr/>
          <p:nvPr/>
        </p:nvSpPr>
        <p:spPr>
          <a:xfrm>
            <a:off x="4855031" y="1436912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2. Usecase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F2D737-199D-2BE4-473B-1FFC757FBF93}"/>
              </a:ext>
            </a:extLst>
          </p:cNvPr>
          <p:cNvSpPr/>
          <p:nvPr/>
        </p:nvSpPr>
        <p:spPr>
          <a:xfrm>
            <a:off x="9775370" y="1436913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3.Tính năng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FD06AC-7A46-5A13-52B6-F21CFA05F3EF}"/>
              </a:ext>
            </a:extLst>
          </p:cNvPr>
          <p:cNvSpPr/>
          <p:nvPr/>
        </p:nvSpPr>
        <p:spPr>
          <a:xfrm>
            <a:off x="5022187" y="-25262"/>
            <a:ext cx="2800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Mục Lục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1.</a:t>
            </a:r>
            <a:r>
              <a:rPr lang="en-US" sz="4150" dirty="0" err="1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Giới</a:t>
            </a: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US" sz="4150" dirty="0" err="1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thiệu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140" y="1309271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Bối cảnh và Vấn đề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39140" y="1957217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Trong cuộc sống hiện đại, việc quản lý công việc và dự án cá nhân trở nên phức tạp, đòi hỏi một công cụ tập trung, trực quan.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140" y="2491680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Giải pháp</a:t>
            </a:r>
            <a:endParaRPr lang="en-US" sz="3300" dirty="0"/>
          </a:p>
        </p:txBody>
      </p:sp>
      <p:sp>
        <p:nvSpPr>
          <p:cNvPr id="6" name="Text 4"/>
          <p:cNvSpPr/>
          <p:nvPr/>
        </p:nvSpPr>
        <p:spPr>
          <a:xfrm>
            <a:off x="739140" y="3097164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một ứng dụng web toàn diện cho phép người dùng tổ chức nhiệm vụ (Tasks), nhóm vào các dự án (Projects) và theo dõi các cột mốc (Milestones).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140" y="4114800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Mục tiêu Dự án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739140" y="4858991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Cung cấp nền tảng quản lý tập trung.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140" y="5270709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Giao diện thân thiện, trực quan với lịch biểu và bộ lọc.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9140" y="5682427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Đảm bảo tính riêng tư và bảo mật dữ liệu người dùng.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9140" y="6094145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219110502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 (Body)"/>
                <a:ea typeface="Noto Serif Medium" pitchFamily="34" charset="-122"/>
                <a:cs typeface="Noto Serif Medium" pitchFamily="34" charset="-120"/>
              </a:rPr>
              <a:t>1.</a:t>
            </a:r>
            <a:r>
              <a:rPr lang="en-US" sz="4150" dirty="0" err="1">
                <a:solidFill>
                  <a:srgbClr val="3A3A3A"/>
                </a:solidFill>
                <a:latin typeface="Arial (Body)"/>
                <a:ea typeface="Noto Serif Medium" pitchFamily="34" charset="-122"/>
                <a:cs typeface="Noto Serif Medium" pitchFamily="34" charset="-120"/>
              </a:rPr>
              <a:t>Giới</a:t>
            </a:r>
            <a:r>
              <a:rPr lang="en-US" sz="4150" dirty="0">
                <a:solidFill>
                  <a:srgbClr val="3A3A3A"/>
                </a:solidFill>
                <a:latin typeface="Arial (Body)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US" sz="4150" dirty="0" err="1">
                <a:solidFill>
                  <a:srgbClr val="3A3A3A"/>
                </a:solidFill>
                <a:latin typeface="Arial (Body)"/>
                <a:ea typeface="Noto Serif Medium" pitchFamily="34" charset="-122"/>
                <a:cs typeface="Noto Serif Medium" pitchFamily="34" charset="-120"/>
              </a:rPr>
              <a:t>thiệu</a:t>
            </a:r>
            <a:endParaRPr lang="en-US" sz="4150" dirty="0">
              <a:latin typeface="Arial (Body)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9140" y="6094145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151127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</a:rPr>
              <a:t>Visual Studio Code</a:t>
            </a:r>
            <a:endParaRPr lang="en-US" sz="41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FD7F1087-1076-66D0-6FC2-2794AC4F69FD}"/>
              </a:ext>
            </a:extLst>
          </p:cNvPr>
          <p:cNvSpPr/>
          <p:nvPr/>
        </p:nvSpPr>
        <p:spPr>
          <a:xfrm>
            <a:off x="4684377" y="1080038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MongoDB Compass</a:t>
            </a:r>
            <a:endParaRPr lang="en-US" sz="415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23A3C9F2-9E1B-8EF3-6CF4-3D1A9BC108B0}"/>
              </a:ext>
            </a:extLst>
          </p:cNvPr>
          <p:cNvSpPr/>
          <p:nvPr/>
        </p:nvSpPr>
        <p:spPr>
          <a:xfrm>
            <a:off x="652055" y="4416723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  <a:cs typeface="Noto Serif Medium" pitchFamily="34" charset="-120"/>
              </a:rPr>
              <a:t>Công nghệ</a:t>
            </a:r>
            <a:endParaRPr lang="en-US" sz="41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B0603C7-3AC3-5BF1-3885-B821F35EED4A}"/>
              </a:ext>
            </a:extLst>
          </p:cNvPr>
          <p:cNvSpPr/>
          <p:nvPr/>
        </p:nvSpPr>
        <p:spPr>
          <a:xfrm>
            <a:off x="4914645" y="3402150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Frontend</a:t>
            </a:r>
            <a:endParaRPr lang="en-US" sz="41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5C6965A4-7FE4-3E19-FD5C-18C7812ABAC5}"/>
              </a:ext>
            </a:extLst>
          </p:cNvPr>
          <p:cNvSpPr/>
          <p:nvPr/>
        </p:nvSpPr>
        <p:spPr>
          <a:xfrm>
            <a:off x="4799512" y="4507379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Backend</a:t>
            </a:r>
            <a:endParaRPr lang="en-US" sz="41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74FEFD49-0814-25E9-4FC1-611DB72F9788}"/>
              </a:ext>
            </a:extLst>
          </p:cNvPr>
          <p:cNvSpPr/>
          <p:nvPr/>
        </p:nvSpPr>
        <p:spPr>
          <a:xfrm>
            <a:off x="4799512" y="5017572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25F04D79-B102-7B4C-EA9C-2A81286B15D2}"/>
              </a:ext>
            </a:extLst>
          </p:cNvPr>
          <p:cNvSpPr/>
          <p:nvPr/>
        </p:nvSpPr>
        <p:spPr>
          <a:xfrm>
            <a:off x="4497468" y="5933172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Cơ sở dữ liệu</a:t>
            </a:r>
            <a:endParaRPr lang="en-US" sz="415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2195B-6F37-441A-7E07-4257E9716253}"/>
              </a:ext>
            </a:extLst>
          </p:cNvPr>
          <p:cNvCxnSpPr>
            <a:cxnSpLocks/>
            <a:stCxn id="3" idx="3"/>
            <a:endCxn id="13" idx="1"/>
          </p:cNvCxnSpPr>
          <p:nvPr/>
        </p:nvCxnSpPr>
        <p:spPr>
          <a:xfrm flipV="1">
            <a:off x="3416446" y="481049"/>
            <a:ext cx="1383066" cy="112109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95BAC-88B2-0D60-C4F5-4B433B9B5913}"/>
              </a:ext>
            </a:extLst>
          </p:cNvPr>
          <p:cNvCxnSpPr>
            <a:cxnSpLocks/>
            <a:stCxn id="3" idx="3"/>
            <a:endCxn id="14" idx="1"/>
          </p:cNvCxnSpPr>
          <p:nvPr/>
        </p:nvCxnSpPr>
        <p:spPr>
          <a:xfrm flipV="1">
            <a:off x="3416446" y="1409960"/>
            <a:ext cx="1267931" cy="19218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36A60C-B93B-7502-43B7-1B51B6AC691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180114" y="3732072"/>
            <a:ext cx="734531" cy="10145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A2FB2E-5B06-70F7-A1FD-032BECB335F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180114" y="4746645"/>
            <a:ext cx="619398" cy="90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75403C-4AF2-0A62-325D-DAD5C488577F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4180114" y="4746645"/>
            <a:ext cx="317354" cy="1516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B50A24-AC94-FFD0-B767-87A2B218F3CD}"/>
              </a:ext>
            </a:extLst>
          </p:cNvPr>
          <p:cNvCxnSpPr>
            <a:cxnSpLocks/>
          </p:cNvCxnSpPr>
          <p:nvPr/>
        </p:nvCxnSpPr>
        <p:spPr>
          <a:xfrm flipV="1">
            <a:off x="7053276" y="3651500"/>
            <a:ext cx="1718726" cy="892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0A7F7F-1ECE-E75F-B813-DB05CB73E99D}"/>
              </a:ext>
            </a:extLst>
          </p:cNvPr>
          <p:cNvCxnSpPr>
            <a:cxnSpLocks/>
          </p:cNvCxnSpPr>
          <p:nvPr/>
        </p:nvCxnSpPr>
        <p:spPr>
          <a:xfrm>
            <a:off x="7056427" y="4862082"/>
            <a:ext cx="1764029" cy="70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8D6CCD-CE51-CB1B-8003-CB2F7095AD2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025527" y="6263094"/>
            <a:ext cx="302044" cy="181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0">
            <a:extLst>
              <a:ext uri="{FF2B5EF4-FFF2-40B4-BE49-F238E27FC236}">
                <a16:creationId xmlns:a16="http://schemas.microsoft.com/office/drawing/2014/main" id="{ED7714C9-4560-1144-D248-C4229076A384}"/>
              </a:ext>
            </a:extLst>
          </p:cNvPr>
          <p:cNvSpPr/>
          <p:nvPr/>
        </p:nvSpPr>
        <p:spPr>
          <a:xfrm>
            <a:off x="4625933" y="1873176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Github</a:t>
            </a:r>
            <a:endParaRPr lang="en-US" sz="415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A44477-B5C8-89B7-0C7B-2198E119D3FC}"/>
              </a:ext>
            </a:extLst>
          </p:cNvPr>
          <p:cNvCxnSpPr>
            <a:cxnSpLocks/>
            <a:stCxn id="3" idx="3"/>
            <a:endCxn id="65" idx="1"/>
          </p:cNvCxnSpPr>
          <p:nvPr/>
        </p:nvCxnSpPr>
        <p:spPr>
          <a:xfrm>
            <a:off x="3416446" y="1602147"/>
            <a:ext cx="1209487" cy="6009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192BBA2A-968E-AB6F-16FF-7ED06542C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484" y="1050985"/>
            <a:ext cx="865159" cy="92924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43F62EE-5F6F-DDFD-9BB0-0ED6B0A4FC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963" y="1826023"/>
            <a:ext cx="849629" cy="665147"/>
          </a:xfrm>
          <a:prstGeom prst="rect">
            <a:avLst/>
          </a:prstGeom>
        </p:spPr>
      </p:pic>
      <p:pic>
        <p:nvPicPr>
          <p:cNvPr id="1028" name="Picture 4" descr="Introduction to Dart">
            <a:extLst>
              <a:ext uri="{FF2B5EF4-FFF2-40B4-BE49-F238E27FC236}">
                <a16:creationId xmlns:a16="http://schemas.microsoft.com/office/drawing/2014/main" id="{E4A76698-913C-D23A-1576-58A611866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274" y="3152474"/>
            <a:ext cx="1777400" cy="99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E47E77-9B3F-C938-5D82-8F92AFFD5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918" y="3378774"/>
            <a:ext cx="2051358" cy="58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2229DDA-F519-6F17-46F9-004063F2A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5918" y="4470090"/>
            <a:ext cx="1070783" cy="107078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59F19E1-1BD9-6206-4E73-EE0AED1054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6701" y="4416723"/>
            <a:ext cx="3121479" cy="104049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7DA4CC7-2CD7-1DB7-0993-3F4AE3A214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30928" y="5651629"/>
            <a:ext cx="3528059" cy="1005772"/>
          </a:xfrm>
          <a:prstGeom prst="rect">
            <a:avLst/>
          </a:prstGeom>
        </p:spPr>
      </p:pic>
      <p:sp>
        <p:nvSpPr>
          <p:cNvPr id="10" name="Text 0">
            <a:extLst>
              <a:ext uri="{FF2B5EF4-FFF2-40B4-BE49-F238E27FC236}">
                <a16:creationId xmlns:a16="http://schemas.microsoft.com/office/drawing/2014/main" id="{189E438F-C84F-9CC2-F9F6-09A14F0E7AA8}"/>
              </a:ext>
            </a:extLst>
          </p:cNvPr>
          <p:cNvSpPr/>
          <p:nvPr/>
        </p:nvSpPr>
        <p:spPr>
          <a:xfrm>
            <a:off x="4684377" y="2526743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Draw.io</a:t>
            </a:r>
            <a:endParaRPr lang="en-US" sz="415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5A6372-3B01-66B6-DAA0-067AD7AD6D35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416446" y="1602147"/>
            <a:ext cx="1267931" cy="12545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3ECBBED-9368-DF3B-9523-5894EF281E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2960" y="2655775"/>
            <a:ext cx="409632" cy="45726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735034-C452-547D-D10D-1ED942EC0F45}"/>
              </a:ext>
            </a:extLst>
          </p:cNvPr>
          <p:cNvSpPr/>
          <p:nvPr/>
        </p:nvSpPr>
        <p:spPr>
          <a:xfrm>
            <a:off x="695053" y="1272225"/>
            <a:ext cx="2721393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  <a:cs typeface="Noto Serif Medium" pitchFamily="34" charset="-120"/>
              </a:rPr>
              <a:t>Công cụ</a:t>
            </a: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4584A4-AE26-1CD0-5177-1CE8C57229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3484" y="21465"/>
            <a:ext cx="934028" cy="91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7674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2.Usecase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A4C35-B314-252E-2D50-5EB1711EC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779" y="868598"/>
            <a:ext cx="10337968" cy="679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11334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Đăng nhập/ký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4D69D-C250-D34B-3D79-A31DE91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9" y="1409700"/>
            <a:ext cx="6604873" cy="354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B88FE-A25D-63FA-3A83-A65662A0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371" y="1409700"/>
            <a:ext cx="6604873" cy="35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8580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883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CFCF2A9B-543D-AABB-B72B-A487BDAA62E7}"/>
              </a:ext>
            </a:extLst>
          </p:cNvPr>
          <p:cNvSpPr/>
          <p:nvPr/>
        </p:nvSpPr>
        <p:spPr>
          <a:xfrm>
            <a:off x="6368143" y="275456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latin typeface="Arial(Body)"/>
              </a:rPr>
              <a:t>Tổng quan</a:t>
            </a:r>
            <a:endParaRPr lang="en-US" sz="4150" dirty="0">
              <a:latin typeface="Arial(Body)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0518A-7665-3343-0EA6-0DC2C8AD5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34" y="919842"/>
            <a:ext cx="4519223" cy="3485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97C488-D25F-AB63-68F2-3A46BD621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34" y="894873"/>
            <a:ext cx="4592831" cy="35419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1C1B74-14F9-F15B-40A6-5A651B0D5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34" y="4636096"/>
            <a:ext cx="4490323" cy="34628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9D0183-12A8-5E0E-85B5-BFCB6FFBA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8534" y="4636095"/>
            <a:ext cx="4592831" cy="3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30701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958546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công việc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F876CE-0687-EDA6-4A9C-3C4299C3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8572"/>
            <a:ext cx="6902500" cy="5323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AA315-2A6E-D9F0-1E7E-13F50E72F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39" y="1088572"/>
            <a:ext cx="7153589" cy="551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1460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Xem trên lịch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896B52-DEAD-14A4-B55B-ADE8A4721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9411"/>
            <a:ext cx="6924988" cy="5340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8FC666-B3D2-2999-ADBE-5848ADFF2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1125" y="919411"/>
            <a:ext cx="6924989" cy="534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5167"/>
      </p:ext>
    </p:extLst>
  </p:cSld>
  <p:clrMapOvr>
    <a:masterClrMapping/>
  </p:clrMapOvr>
  <p:transition spd="med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327</TotalTime>
  <Words>434</Words>
  <Application>Microsoft Office PowerPoint</Application>
  <PresentationFormat>Custom</PresentationFormat>
  <Paragraphs>68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Arial (Body)</vt:lpstr>
      <vt:lpstr>Arial(Body)</vt:lpstr>
      <vt:lpstr>Impact</vt:lpstr>
      <vt:lpstr>Noto Serif</vt:lpstr>
      <vt:lpstr>Noto Serif Medium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dangquangtruong0504@gmail.com</cp:lastModifiedBy>
  <cp:revision>14</cp:revision>
  <dcterms:created xsi:type="dcterms:W3CDTF">2025-10-05T14:37:37Z</dcterms:created>
  <dcterms:modified xsi:type="dcterms:W3CDTF">2025-11-02T06:27:34Z</dcterms:modified>
</cp:coreProperties>
</file>